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1F4E79"/>
                </a:solidFill>
              </a:defRPr>
            </a:pPr>
            <a:r>
              <a:t>AI-Led Pluralistic Deliberation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4688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>
                <a:solidFill>
                  <a:srgbClr val="F27D2F"/>
                </a:solidFill>
              </a:defRPr>
            </a:pPr>
            <a:r>
              <a:t>Technical Feasibility Demonstrated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10896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616161"/>
                </a:solidFill>
              </a:defRPr>
            </a:pPr>
            <a:r>
              <a:t>Simulation Results &amp; Real-World Pilot Proposal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11480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616161"/>
                </a:solidFill>
              </a:defRPr>
            </a:pPr>
            <a:r>
              <a:t>[Your Name], Project Lead</a:t>
            </a:r>
          </a:p>
          <a:p>
            <a:r>
              <a:t>Tractatus Pluralistic Deliberation Project</a:t>
            </a:r>
          </a:p>
          <a:p>
            <a:r>
              <a:t>[Date]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4E79"/>
                </a:solidFill>
              </a:defRPr>
            </a:pPr>
            <a:r>
              <a:t>The Big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2000"/>
              </a:spcAft>
              <a:defRPr sz="3200">
                <a:solidFill>
                  <a:srgbClr val="1F4E79"/>
                </a:solidFill>
              </a:defRPr>
            </a:pPr>
            <a:r>
              <a:t>Can AI facilitate democratic deliberation</a:t>
            </a:r>
          </a:p>
          <a:p>
            <a:pPr algn="ctr">
              <a:spcAft>
                <a:spcPts val="2000"/>
              </a:spcAft>
              <a:defRPr sz="3200">
                <a:solidFill>
                  <a:srgbClr val="1F4E79"/>
                </a:solidFill>
              </a:defRPr>
            </a:pPr>
            <a:r>
              <a:t>that respects moral diversity...</a:t>
            </a:r>
          </a:p>
          <a:p>
            <a:pPr algn="ctr">
              <a:spcAft>
                <a:spcPts val="2000"/>
              </a:spcAft>
              <a:defRPr sz="3200">
                <a:solidFill>
                  <a:srgbClr val="1F4E79"/>
                </a:solidFill>
              </a:defRPr>
            </a:pPr>
          </a:p>
          <a:p>
            <a:pPr algn="ctr">
              <a:spcAft>
                <a:spcPts val="2000"/>
              </a:spcAft>
              <a:defRPr sz="3200">
                <a:solidFill>
                  <a:srgbClr val="1F4E79"/>
                </a:solidFill>
              </a:defRPr>
            </a:pPr>
            <a:r>
              <a:t>...while maintaining stakeholder trust and safety?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4E79"/>
                </a:solidFill>
              </a:defRPr>
            </a:pPr>
            <a:r>
              <a:t>What We'll Cover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645920"/>
            <a:ext cx="64008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616161"/>
                </a:solidFill>
              </a:defRPr>
            </a:pPr>
            <a:r>
              <a:t>1. The Problem</a:t>
            </a:r>
            <a:br/>
            <a:r>
              <a:t>   Why consensus-seeking fails to respect moral diversity</a:t>
            </a:r>
          </a:p>
          <a:p>
            <a:pPr>
              <a:spcAft>
                <a:spcPts val="1200"/>
              </a:spcAft>
              <a:defRPr sz="1600">
                <a:solidFill>
                  <a:srgbClr val="616161"/>
                </a:solidFill>
              </a:defRPr>
            </a:pPr>
            <a:r>
              <a:t>2. Our Solution</a:t>
            </a:r>
            <a:br/>
            <a:r>
              <a:t>   AI-led pluralistic accommodation with human oversight</a:t>
            </a:r>
          </a:p>
          <a:p>
            <a:pPr>
              <a:spcAft>
                <a:spcPts val="1200"/>
              </a:spcAft>
              <a:defRPr sz="1600">
                <a:solidFill>
                  <a:srgbClr val="616161"/>
                </a:solidFill>
              </a:defRPr>
            </a:pPr>
            <a:r>
              <a:t>3. Simulation Results</a:t>
            </a:r>
            <a:br/>
            <a:r>
              <a:t>   Technical feasibility validated (0% intervention rate)</a:t>
            </a:r>
          </a:p>
          <a:p>
            <a:pPr>
              <a:spcAft>
                <a:spcPts val="1200"/>
              </a:spcAft>
              <a:defRPr sz="1600">
                <a:solidFill>
                  <a:srgbClr val="616161"/>
                </a:solidFill>
              </a:defRPr>
            </a:pPr>
            <a:r>
              <a:t>4. Next Steps</a:t>
            </a:r>
            <a:br/>
            <a:r>
              <a:t>   Real-world pilot &amp; funding opportunity</a:t>
            </a:r>
          </a:p>
          <a:p>
            <a:pPr>
              <a:spcAft>
                <a:spcPts val="1200"/>
              </a:spcAft>
              <a:defRPr sz="1600">
                <a:solidFill>
                  <a:srgbClr val="616161"/>
                </a:solidFill>
              </a:defRPr>
            </a:pPr>
            <a:r>
              <a:t>5. Q&amp;A</a:t>
            </a:r>
            <a:br/>
            <a:r>
              <a:t>   Your questions and potential partnership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1F4E79"/>
                </a:solidFill>
              </a:defRPr>
            </a:pPr>
            <a:r>
              <a:t>SECTION 1: 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4E79"/>
                </a:solidFill>
              </a:defRPr>
            </a:pPr>
            <a:r>
              <a:t>Traditional Deliberation Seeks Consensus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64008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616161"/>
                </a:solidFill>
              </a:defRPr>
            </a:pPr>
            <a:r>
              <a:t>Traditional Approach:</a:t>
            </a:r>
          </a:p>
          <a:p>
            <a:pPr>
              <a:defRPr sz="1600">
                <a:solidFill>
                  <a:srgbClr val="616161"/>
                </a:solidFill>
              </a:defRPr>
            </a:pP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Stakeholder A ──┐</a:t>
            </a: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Stakeholder B ──┤</a:t>
            </a: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Stakeholder C ──┼──&gt; CONSENSUS (everyone agrees)</a:t>
            </a: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Stakeholder D ──┤</a:t>
            </a: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Stakeholder E ──┘</a:t>
            </a:r>
          </a:p>
          <a:p>
            <a:pPr>
              <a:defRPr sz="1600">
                <a:solidFill>
                  <a:srgbClr val="616161"/>
                </a:solidFill>
              </a:defRPr>
            </a:pP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Assumption: If people talk long enough, they'll agree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4E79"/>
                </a:solidFill>
              </a:defRPr>
            </a:pPr>
            <a:r>
              <a:t>But People Hold Fundamentally Different Values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82880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5486400"/>
              </a:tblGrid>
              <a:tr h="5715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Stakeholder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Moral Framework &amp; View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Job Applicant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RIGHTS-BASED: "I have a RIGHT to know why I was rejected"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Employer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OUTCOME-BASED: "Full transparency enables gaming, which HARMS hiring quality"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AI Vendor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FREEDOM-BASED: "Markets should decide transparency, not government mandates"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4E79"/>
                </a:solidFill>
              </a:defRPr>
            </a:pPr>
            <a:r>
              <a:t>Consensus-Seeking Suppresses Dissent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64008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500"/>
              </a:spcAft>
              <a:defRPr sz="1600">
                <a:solidFill>
                  <a:srgbClr val="616161"/>
                </a:solidFill>
              </a:defRPr>
            </a:pPr>
            <a:r>
              <a:t>OPTION 1: Exclude dissenters</a:t>
            </a:r>
            <a:br/>
            <a:r>
              <a:t>→ Only "moderate" voices remain → Extremes unheard</a:t>
            </a:r>
          </a:p>
          <a:p>
            <a:pPr>
              <a:spcAft>
                <a:spcPts val="1500"/>
              </a:spcAft>
              <a:defRPr sz="1600">
                <a:solidFill>
                  <a:srgbClr val="616161"/>
                </a:solidFill>
              </a:defRPr>
            </a:pPr>
            <a:r>
              <a:t>OPTION 2: Force compromise</a:t>
            </a:r>
            <a:br/>
            <a:r>
              <a:t>→ No one gets what they need → Core values sacrificed</a:t>
            </a:r>
          </a:p>
          <a:p>
            <a:pPr>
              <a:spcAft>
                <a:spcPts val="1500"/>
              </a:spcAft>
              <a:defRPr sz="1600">
                <a:solidFill>
                  <a:srgbClr val="616161"/>
                </a:solidFill>
              </a:defRPr>
            </a:pPr>
            <a:r>
              <a:t>OPTION 3: Suppress dissent</a:t>
            </a:r>
            <a:br/>
            <a:r>
              <a:t>→ Dissent hidden, not resolved → Legitimacy undermined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1F4E79"/>
                </a:solidFill>
              </a:defRPr>
            </a:pPr>
            <a:r>
              <a:t>SECTION 2: OUR SOLUTION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4E79"/>
                </a:solidFill>
              </a:defRPr>
            </a:pPr>
            <a:r>
              <a:t>Pluralistic Accommodation (Not Consensus)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64008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16161"/>
                </a:solidFill>
              </a:defRPr>
            </a:pPr>
            <a:r>
              <a:t>Stakeholder A ──&gt; Value X honored ──┐</a:t>
            </a:r>
          </a:p>
          <a:p>
            <a:pPr>
              <a:defRPr sz="1400">
                <a:solidFill>
                  <a:srgbClr val="616161"/>
                </a:solidFill>
              </a:defRPr>
            </a:pPr>
            <a:r>
              <a:t>Stakeholder B ──&gt; Value Y honored ──┤</a:t>
            </a:r>
          </a:p>
          <a:p>
            <a:pPr>
              <a:defRPr sz="1400">
                <a:solidFill>
                  <a:srgbClr val="616161"/>
                </a:solidFill>
              </a:defRPr>
            </a:pPr>
            <a:r>
              <a:t>Stakeholder C ──&gt; Value Z honored ──┼──&gt; FRAMEWORK</a:t>
            </a:r>
          </a:p>
          <a:p>
            <a:pPr>
              <a:defRPr sz="1400">
                <a:solidFill>
                  <a:srgbClr val="616161"/>
                </a:solidFill>
              </a:defRPr>
            </a:pPr>
            <a:r>
              <a:t>Stakeholder D ──&gt; Value W honored ──┤     (multi-value)</a:t>
            </a:r>
          </a:p>
          <a:p>
            <a:pPr>
              <a:defRPr sz="1400">
                <a:solidFill>
                  <a:srgbClr val="616161"/>
                </a:solidFill>
              </a:defRPr>
            </a:pPr>
            <a:r>
              <a:t>Stakeholder E ──&gt; Value V honored ──┘</a:t>
            </a:r>
          </a:p>
          <a:p>
            <a:pPr>
              <a:defRPr sz="1400">
                <a:solidFill>
                  <a:srgbClr val="616161"/>
                </a:solidFill>
              </a:defRPr>
            </a:pPr>
          </a:p>
          <a:p>
            <a:pPr>
              <a:defRPr sz="1400">
                <a:solidFill>
                  <a:srgbClr val="616161"/>
                </a:solidFill>
              </a:defRPr>
            </a:pPr>
            <a:r>
              <a:t>Goal: Honor multiple values SIMULTANEOUSLY</a:t>
            </a:r>
          </a:p>
          <a:p>
            <a:pPr>
              <a:defRPr sz="1400">
                <a:solidFill>
                  <a:srgbClr val="616161"/>
                </a:solidFill>
              </a:defRPr>
            </a:pPr>
            <a:r>
              <a:t>      Even when they conflict</a:t>
            </a:r>
          </a:p>
          <a:p>
            <a:pPr>
              <a:defRPr sz="1400">
                <a:solidFill>
                  <a:srgbClr val="616161"/>
                </a:solidFill>
              </a:defRPr>
            </a:pPr>
            <a:r>
              <a:t>      Even when people still disagree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4E79"/>
                </a:solidFill>
              </a:defRPr>
            </a:pPr>
            <a:r>
              <a:t>Example: Algorithmic Hiring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645920"/>
            <a:ext cx="6400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16161"/>
                </a:solidFill>
              </a:defRPr>
            </a:pPr>
            <a:r>
              <a:t>Job Applicants get: ✓ Fairness (factors disclosure + recourse)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2148840"/>
            <a:ext cx="6400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16161"/>
                </a:solidFill>
              </a:defRPr>
            </a:pPr>
            <a:r>
              <a:t>Employers get: ✓ Sustainability (3-year phasing + adaptation time)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2651760"/>
            <a:ext cx="6400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16161"/>
                </a:solidFill>
              </a:defRPr>
            </a:pPr>
            <a:r>
              <a:t>AI Vendors get: ✓ Innovation Protection (algorithm IP + voluntary Year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3154680"/>
            <a:ext cx="6400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16161"/>
                </a:solidFill>
              </a:defRPr>
            </a:pPr>
            <a:r>
              <a:t>Workers get: ✓ Power (collective recourse + union disclosure)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3657600"/>
            <a:ext cx="6400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16161"/>
                </a:solidFill>
              </a:defRPr>
            </a:pPr>
            <a:r>
              <a:t>Regulators get: ✓ Enforceability (clear requirements + audit access)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4E79"/>
                </a:solidFill>
              </a:defRPr>
            </a:pPr>
            <a:r>
              <a:t>Why AI Facilitation?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64008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616161"/>
                </a:solidFill>
              </a:defRPr>
            </a:pPr>
            <a:r>
              <a:t>Human Facilitators excel at:</a:t>
            </a: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• Emotional intelligence</a:t>
            </a: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• Trust-building</a:t>
            </a: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• Reading subtle cues</a:t>
            </a:r>
          </a:p>
          <a:p>
            <a:pPr>
              <a:defRPr sz="1600">
                <a:solidFill>
                  <a:srgbClr val="616161"/>
                </a:solidFill>
              </a:defRPr>
            </a:pP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AI Facilitators excel at:</a:t>
            </a: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• Neutrality</a:t>
            </a: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• Real-time synthesis</a:t>
            </a: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• Scaling</a:t>
            </a: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• Consistent protocol application</a:t>
            </a:r>
          </a:p>
          <a:p>
            <a:pPr>
              <a:defRPr sz="1600">
                <a:solidFill>
                  <a:srgbClr val="616161"/>
                </a:solidFill>
              </a:defRPr>
            </a:pPr>
          </a:p>
          <a:p>
            <a:pPr>
              <a:defRPr sz="1600">
                <a:solidFill>
                  <a:srgbClr val="616161"/>
                </a:solidFill>
              </a:defRPr>
            </a:pPr>
            <a:r>
              <a:t>Our Approach: Combine strengths (AI + Human oversight)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4E79"/>
                </a:solidFill>
              </a:defRPr>
            </a:pPr>
            <a:r>
              <a:t>3-Layer Safety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645920"/>
            <a:ext cx="64008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500"/>
              </a:spcAft>
              <a:defRPr sz="1400">
                <a:solidFill>
                  <a:srgbClr val="616161"/>
                </a:solidFill>
              </a:defRPr>
            </a:pPr>
            <a:r>
              <a:t>Layer 1: DESIGN (Built into AI)</a:t>
            </a:r>
            <a:br/>
            <a:r>
              <a:t>├─ Pattern bias detection training</a:t>
            </a:r>
            <a:br/>
            <a:r>
              <a:t>├─ Neutral facilitation protocols</a:t>
            </a:r>
            <a:br/>
            <a:r>
              <a:t>└─ Respect for dissent</a:t>
            </a:r>
          </a:p>
          <a:p>
            <a:pPr>
              <a:spcAft>
                <a:spcPts val="1500"/>
              </a:spcAft>
              <a:defRPr sz="1400">
                <a:solidFill>
                  <a:srgbClr val="616161"/>
                </a:solidFill>
              </a:defRPr>
            </a:pPr>
            <a:r>
              <a:t>Layer 2: OVERSIGHT (Human Observer)</a:t>
            </a:r>
            <a:br/>
            <a:r>
              <a:t>├─ Mandatory presence at all times</a:t>
            </a:r>
            <a:br/>
            <a:r>
              <a:t>├─ 6 Mandatory + 5 Discretionary triggers</a:t>
            </a:r>
            <a:br/>
            <a:r>
              <a:t>└─ Authority to take over immediately</a:t>
            </a:r>
          </a:p>
          <a:p>
            <a:pPr>
              <a:spcAft>
                <a:spcPts val="1500"/>
              </a:spcAft>
              <a:defRPr sz="1400">
                <a:solidFill>
                  <a:srgbClr val="616161"/>
                </a:solidFill>
              </a:defRPr>
            </a:pPr>
            <a:r>
              <a:t>Layer 3: ACCOUNTABILITY (Transparency)</a:t>
            </a:r>
            <a:br/>
            <a:r>
              <a:t>├─ Facilitation log (every action timestamped)</a:t>
            </a:r>
            <a:br/>
            <a:r>
              <a:t>├─ Transparency report (published)</a:t>
            </a:r>
            <a:br/>
            <a:r>
              <a:t>└─ Stakeholder feedback survey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4CAF50"/>
                </a:solidFill>
              </a:defRPr>
            </a:pPr>
            <a:r>
              <a:t>SECTION 3: SIMULATION RESULTS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4CAF50"/>
                </a:solidFill>
              </a:defRPr>
            </a:pPr>
            <a:r>
              <a:t>Key Finding #1: AI Facilitation Quality - EXCELLENT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1828800"/>
            <a:ext cx="54864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4CAF50"/>
                </a:solidFill>
              </a:defRPr>
            </a:pPr>
            <a:r>
              <a:t>CORRECTIVE INTERVENTION RATE: 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320040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16161"/>
                </a:solidFill>
              </a:defRPr>
            </a:pPr>
            <a:r>
              <a:t>(Target: &lt;10% = Excellent)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✓ AI required NO corrections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✓ AI maintained strict neutrality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✓ Human observer found no issues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4CAF50"/>
                </a:solidFill>
              </a:defRPr>
            </a:pPr>
            <a:r>
              <a:t>Key Finding #2: All Moral Frameworks Respected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64008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616161"/>
                </a:solidFill>
              </a:defRPr>
            </a:pPr>
            <a:r>
              <a:t>6/6 Moral Frameworks Accommodated:</a:t>
            </a:r>
          </a:p>
          <a:p>
            <a:pPr>
              <a:defRPr sz="1500">
                <a:solidFill>
                  <a:srgbClr val="616161"/>
                </a:solidFill>
              </a:defRPr>
            </a:pPr>
          </a:p>
          <a:p>
            <a:pPr>
              <a:defRPr sz="1500">
                <a:solidFill>
                  <a:srgbClr val="616161"/>
                </a:solidFill>
              </a:defRPr>
            </a:pPr>
            <a:r>
              <a:t>• Deontological (Rights-Based): Alex Rivera, Jordan Lee</a:t>
            </a:r>
          </a:p>
          <a:p>
            <a:pPr>
              <a:defRPr sz="1500">
                <a:solidFill>
                  <a:srgbClr val="616161"/>
                </a:solidFill>
              </a:defRPr>
            </a:pPr>
            <a:r>
              <a:t>• Consequentialist (Outcome-Based): Marcus Thompson, Dr. Chen</a:t>
            </a:r>
          </a:p>
          <a:p>
            <a:pPr>
              <a:defRPr sz="1500">
                <a:solidFill>
                  <a:srgbClr val="616161"/>
                </a:solidFill>
              </a:defRPr>
            </a:pPr>
            <a:r>
              <a:t>• Libertarian (Freedom-Based): Dr. Priya Sharma</a:t>
            </a:r>
          </a:p>
          <a:p>
            <a:pPr>
              <a:defRPr sz="1500">
                <a:solidFill>
                  <a:srgbClr val="616161"/>
                </a:solidFill>
              </a:defRPr>
            </a:pPr>
            <a:r>
              <a:t>• Communitarian + Care Ethics: Carmen Ortiz</a:t>
            </a:r>
          </a:p>
          <a:p>
            <a:pPr>
              <a:defRPr sz="1500">
                <a:solidFill>
                  <a:srgbClr val="616161"/>
                </a:solidFill>
              </a:defRPr>
            </a:pPr>
          </a:p>
          <a:p>
            <a:pPr>
              <a:defRPr sz="1500">
                <a:solidFill>
                  <a:srgbClr val="616161"/>
                </a:solidFill>
              </a:defRPr>
            </a:pPr>
            <a:r>
              <a:t>Result: All stakeholders found core values honored,</a:t>
            </a:r>
          </a:p>
          <a:p>
            <a:pPr>
              <a:defRPr sz="1500">
                <a:solidFill>
                  <a:srgbClr val="616161"/>
                </a:solidFill>
              </a:defRPr>
            </a:pPr>
            <a:r>
              <a:t>even where disagreement remained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4CAF50"/>
                </a:solidFill>
              </a:defRPr>
            </a:pPr>
            <a:r>
              <a:t>Key Finding #3: Dissent Documented &amp; Legitimized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64008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16161"/>
                </a:solidFill>
              </a:defRPr>
            </a:pPr>
            <a:r>
              <a:t>3 Stakeholders Recorded Dissent:</a:t>
            </a:r>
          </a:p>
          <a:p>
            <a:pPr>
              <a:defRPr sz="1400">
                <a:solidFill>
                  <a:srgbClr val="616161"/>
                </a:solidFill>
              </a:defRPr>
            </a:pPr>
          </a:p>
          <a:p>
            <a:pPr>
              <a:defRPr sz="1400">
                <a:solidFill>
                  <a:srgbClr val="616161"/>
                </a:solidFill>
              </a:defRPr>
            </a:pPr>
            <a:r>
              <a:t>• Carmen (Labor): "3 years too slow" - Accepts but will fight for faster</a:t>
            </a:r>
          </a:p>
          <a:p>
            <a:pPr>
              <a:defRPr sz="1400">
                <a:solidFill>
                  <a:srgbClr val="616161"/>
                </a:solidFill>
              </a:defRPr>
            </a:pPr>
            <a:r>
              <a:t>• Dr. Priya (Vendor): "Prefer voluntary" - Accepts but wants market-driven</a:t>
            </a:r>
          </a:p>
          <a:p>
            <a:pPr>
              <a:defRPr sz="1400">
                <a:solidFill>
                  <a:srgbClr val="616161"/>
                </a:solidFill>
              </a:defRPr>
            </a:pPr>
            <a:r>
              <a:t>• Alex (Applicant): "Transparency is a right" - Accepts but wants stricter</a:t>
            </a:r>
          </a:p>
          <a:p>
            <a:pPr>
              <a:defRPr sz="1400">
                <a:solidFill>
                  <a:srgbClr val="616161"/>
                </a:solidFill>
              </a:defRPr>
            </a:pPr>
          </a:p>
          <a:p>
            <a:pPr>
              <a:defRPr sz="1400">
                <a:solidFill>
                  <a:srgbClr val="616161"/>
                </a:solidFill>
              </a:defRPr>
            </a:pPr>
            <a:r>
              <a:t>This is not failure—this is pluralistic accommodation working.</a:t>
            </a:r>
          </a:p>
          <a:p>
            <a:pPr>
              <a:defRPr sz="1400">
                <a:solidFill>
                  <a:srgbClr val="616161"/>
                </a:solidFill>
              </a:defRPr>
            </a:pPr>
            <a:r>
              <a:t>Dissent is documented as legitimate, not suppressed.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4CAF50"/>
                </a:solidFill>
              </a:defRPr>
            </a:pPr>
            <a:r>
              <a:t>Safety Metrics - All Green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828800" y="1828800"/>
          <a:ext cx="5486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</a:tblGrid>
              <a:tr h="381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Pattern Bias Incidents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✅ TARGET MET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Stakeholder Distress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✅ TARGET MET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Safety Escalations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✅ TARGET MET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AI Malfunctions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✅ TARGET MET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Ethical Violations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616161"/>
                          </a:solidFill>
                        </a:defRPr>
                      </a:pPr>
                      <a:r>
                        <a:t>✅ TARGET MET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4CAF50"/>
                </a:solidFill>
              </a:defRPr>
            </a:pPr>
            <a:r>
              <a:t>What We Learned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36576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16161"/>
                </a:solidFill>
              </a:defRPr>
            </a:pPr>
            <a:r>
              <a:t>STRENGTHS ✅</a:t>
            </a:r>
          </a:p>
          <a:p>
            <a:pPr>
              <a:defRPr sz="1300">
                <a:solidFill>
                  <a:srgbClr val="616161"/>
                </a:solidFill>
              </a:defRPr>
            </a:pPr>
          </a:p>
          <a:p>
            <a:pPr>
              <a:defRPr sz="1300">
                <a:solidFill>
                  <a:srgbClr val="616161"/>
                </a:solidFill>
              </a:defRPr>
            </a:pPr>
            <a:r>
              <a:t>✓ Strict neutrality</a:t>
            </a:r>
          </a:p>
          <a:p>
            <a:pPr>
              <a:defRPr sz="1300">
                <a:solidFill>
                  <a:srgbClr val="616161"/>
                </a:solidFill>
              </a:defRPr>
            </a:pPr>
            <a:r>
              <a:t>✓ Accurate representation</a:t>
            </a:r>
          </a:p>
          <a:p>
            <a:pPr>
              <a:defRPr sz="1300">
                <a:solidFill>
                  <a:srgbClr val="616161"/>
                </a:solidFill>
              </a:defRPr>
            </a:pPr>
            <a:r>
              <a:t>✓ Moral framework awareness</a:t>
            </a:r>
          </a:p>
          <a:p>
            <a:pPr>
              <a:defRPr sz="1300">
                <a:solidFill>
                  <a:srgbClr val="616161"/>
                </a:solidFill>
              </a:defRPr>
            </a:pPr>
            <a:r>
              <a:t>✓ Dissent legitimization</a:t>
            </a:r>
          </a:p>
          <a:p>
            <a:pPr>
              <a:defRPr sz="1300">
                <a:solidFill>
                  <a:srgbClr val="616161"/>
                </a:solidFill>
              </a:defRPr>
            </a:pPr>
            <a:r>
              <a:t>✓ Real-time synthesis</a:t>
            </a:r>
          </a:p>
          <a:p>
            <a:pPr>
              <a:defRPr sz="1300">
                <a:solidFill>
                  <a:srgbClr val="616161"/>
                </a:solidFill>
              </a:defRPr>
            </a:pPr>
            <a:r>
              <a:t>✓ Safety mechanisms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0" y="1645920"/>
            <a:ext cx="36576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16161"/>
                </a:solidFill>
              </a:defRPr>
            </a:pPr>
            <a:r>
              <a:t>IMPROVEMENTS ⚠️</a:t>
            </a:r>
          </a:p>
          <a:p>
            <a:pPr>
              <a:defRPr sz="1300">
                <a:solidFill>
                  <a:srgbClr val="616161"/>
                </a:solidFill>
              </a:defRPr>
            </a:pPr>
          </a:p>
          <a:p>
            <a:pPr>
              <a:defRPr sz="1300">
                <a:solidFill>
                  <a:srgbClr val="616161"/>
                </a:solidFill>
              </a:defRPr>
            </a:pPr>
            <a:r>
              <a:t>⚠ Jargon reduction</a:t>
            </a:r>
          </a:p>
          <a:p>
            <a:pPr>
              <a:defRPr sz="1300">
                <a:solidFill>
                  <a:srgbClr val="616161"/>
                </a:solidFill>
              </a:defRPr>
            </a:pPr>
            <a:r>
              <a:t>⚠ Tone warmth</a:t>
            </a:r>
          </a:p>
          <a:p>
            <a:pPr>
              <a:defRPr sz="1300">
                <a:solidFill>
                  <a:srgbClr val="616161"/>
                </a:solidFill>
              </a:defRPr>
            </a:pPr>
            <a:r>
              <a:t>⚠ Proactive check-ins</a:t>
            </a:r>
          </a:p>
          <a:p>
            <a:pPr>
              <a:defRPr sz="1300">
                <a:solidFill>
                  <a:srgbClr val="616161"/>
                </a:solidFill>
              </a:defRPr>
            </a:pPr>
            <a:r>
              <a:t>⚠ Stakeholder control</a:t>
            </a:r>
          </a:p>
          <a:p>
            <a:pPr>
              <a:defRPr sz="1300">
                <a:solidFill>
                  <a:srgbClr val="616161"/>
                </a:solidFill>
              </a:defRPr>
            </a:pPr>
            <a:r>
              <a:t>⚠ Emotional intelligence</a:t>
            </a:r>
          </a:p>
          <a:p>
            <a:pPr>
              <a:defRPr sz="1300">
                <a:solidFill>
                  <a:srgbClr val="616161"/>
                </a:solidFill>
              </a:defRPr>
            </a:pPr>
            <a:r>
              <a:t>⚠ Cultural sensitivity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27D2F"/>
                </a:solidFill>
              </a:defRPr>
            </a:pPr>
            <a:r>
              <a:t>SECTION 4: NEXT STEPS &amp; FUNDING ASK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27D2F"/>
                </a:solidFill>
              </a:defRPr>
            </a:pPr>
            <a:r>
              <a:t>Simulation → Real-World Pilot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645920"/>
            <a:ext cx="64008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500"/>
              </a:spcAft>
              <a:defRPr sz="1400">
                <a:solidFill>
                  <a:srgbClr val="616161"/>
                </a:solidFill>
              </a:defRPr>
            </a:pPr>
            <a:r>
              <a:t>PHASE 1: SIMULATION (COMPLETE ✅)</a:t>
            </a:r>
            <a:br/>
            <a:r>
              <a:t>- Technical infrastructure validated</a:t>
            </a:r>
            <a:br/>
            <a:r>
              <a:t>- AI facilitation quality demonstrated</a:t>
            </a:r>
          </a:p>
          <a:p>
            <a:pPr>
              <a:spcAft>
                <a:spcPts val="1500"/>
              </a:spcAft>
              <a:defRPr sz="1400">
                <a:solidFill>
                  <a:srgbClr val="616161"/>
                </a:solidFill>
              </a:defRPr>
            </a:pPr>
            <a:r>
              <a:t>PHASE 2: REAL-WORLD PILOT (SEEKING FUNDING)</a:t>
            </a:r>
            <a:br/>
            <a:r>
              <a:t>- Recruit 6-12 human participants</a:t>
            </a:r>
            <a:br/>
            <a:r>
              <a:t>- Timeline: 6 months | Budget: $71,000</a:t>
            </a:r>
          </a:p>
          <a:p>
            <a:pPr>
              <a:spcAft>
                <a:spcPts val="1500"/>
              </a:spcAft>
              <a:defRPr sz="1400">
                <a:solidFill>
                  <a:srgbClr val="616161"/>
                </a:solidFill>
              </a:defRPr>
            </a:pPr>
            <a:r>
              <a:t>PHASE 3: RESEARCH PUBLICATION</a:t>
            </a:r>
            <a:br/>
            <a:r>
              <a:t>- Publish findings, open-source software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27D2F"/>
                </a:solidFill>
              </a:defRPr>
            </a:pPr>
            <a:r>
              <a:t>Research Questions for Real-World Pilot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64008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616161"/>
                </a:solidFill>
              </a:defRPr>
            </a:pPr>
            <a:r>
              <a:t>❓ Do real people trust AI facilitation?</a:t>
            </a:r>
          </a:p>
          <a:p>
            <a:pPr>
              <a:spcAft>
                <a:spcPts val="1200"/>
              </a:spcAft>
              <a:defRPr sz="1600">
                <a:solidFill>
                  <a:srgbClr val="616161"/>
                </a:solidFill>
              </a:defRPr>
            </a:pPr>
            <a:r>
              <a:t>❓ Can AI detect subtle distress or frustration?</a:t>
            </a:r>
          </a:p>
          <a:p>
            <a:pPr>
              <a:spcAft>
                <a:spcPts val="1200"/>
              </a:spcAft>
              <a:defRPr sz="1600">
                <a:solidFill>
                  <a:srgbClr val="616161"/>
                </a:solidFill>
              </a:defRPr>
            </a:pPr>
            <a:r>
              <a:t>❓ Does satisfaction meet targets (≥3.5/5.0)?</a:t>
            </a:r>
          </a:p>
          <a:p>
            <a:pPr>
              <a:spcAft>
                <a:spcPts val="1200"/>
              </a:spcAft>
              <a:defRPr sz="1600">
                <a:solidFill>
                  <a:srgbClr val="616161"/>
                </a:solidFill>
              </a:defRPr>
            </a:pPr>
            <a:r>
              <a:t>❓ Does accommodation work when stakes are real?</a:t>
            </a:r>
          </a:p>
          <a:p>
            <a:pPr>
              <a:spcAft>
                <a:spcPts val="1200"/>
              </a:spcAft>
              <a:defRPr sz="1600">
                <a:solidFill>
                  <a:srgbClr val="616161"/>
                </a:solidFill>
              </a:defRPr>
            </a:pPr>
            <a:r>
              <a:t>❓ Does AI respect diverse cultural contexts?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27D2F"/>
                </a:solidFill>
              </a:defRPr>
            </a:pPr>
            <a:r>
              <a:t>Pilot Budget - 6 Months ($71,000)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011680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616161"/>
                </a:solidFill>
              </a:defRPr>
            </a:pPr>
            <a:r>
              <a:t>Personnel: $55,000 (77%)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468880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616161"/>
                </a:solidFill>
              </a:defRPr>
            </a:pPr>
            <a:r>
              <a:t>Stakeholder Compensation: $1,200 (2%)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926080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616161"/>
                </a:solidFill>
              </a:defRPr>
            </a:pPr>
            <a:r>
              <a:t>Technology &amp; Infrastructure: $2,800 (4%)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3383280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616161"/>
                </a:solidFill>
              </a:defRPr>
            </a:pPr>
            <a:r>
              <a:t>Research Dissemination: $7,000 (10%)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3840480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616161"/>
                </a:solidFill>
              </a:defRPr>
            </a:pPr>
            <a:r>
              <a:t>Contingency: $5,000 (7%)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27D2F"/>
                </a:solidFill>
              </a:defRPr>
            </a:pPr>
            <a:r>
              <a:t>Why Fund This Project?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64008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616161"/>
                </a:solidFill>
              </a:defRPr>
            </a:pPr>
            <a:r>
              <a:t>1. NOVEL APPROACH - No comparable research exists</a:t>
            </a:r>
          </a:p>
          <a:p>
            <a:pPr>
              <a:spcAft>
                <a:spcPts val="1200"/>
              </a:spcAft>
              <a:defRPr sz="1500">
                <a:solidFill>
                  <a:srgbClr val="616161"/>
                </a:solidFill>
              </a:defRPr>
            </a:pPr>
            <a:r>
              <a:t>2. TECHNICAL FEASIBILITY DEMONSTRATED - 0% intervention rate</a:t>
            </a:r>
          </a:p>
          <a:p>
            <a:pPr>
              <a:spcAft>
                <a:spcPts val="1200"/>
              </a:spcAft>
              <a:defRPr sz="1500">
                <a:solidFill>
                  <a:srgbClr val="616161"/>
                </a:solidFill>
              </a:defRPr>
            </a:pPr>
            <a:r>
              <a:t>3. HIGH-IMPACT APPLICATIONS - AI governance, democratic institutions</a:t>
            </a:r>
          </a:p>
          <a:p>
            <a:pPr>
              <a:spcAft>
                <a:spcPts val="1200"/>
              </a:spcAft>
              <a:defRPr sz="1500">
                <a:solidFill>
                  <a:srgbClr val="616161"/>
                </a:solidFill>
              </a:defRPr>
            </a:pPr>
            <a:r>
              <a:t>4. TIMELY RESEARCH QUESTION - Growing interest in democratic AI</a:t>
            </a:r>
          </a:p>
          <a:p>
            <a:pPr>
              <a:spcAft>
                <a:spcPts val="1200"/>
              </a:spcAft>
              <a:defRPr sz="1500">
                <a:solidFill>
                  <a:srgbClr val="616161"/>
                </a:solidFill>
              </a:defRPr>
            </a:pPr>
            <a:r>
              <a:t>5. TRANSPARENT &amp; ETHICAL - Safety-first, open publication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27D2F"/>
                </a:solidFill>
              </a:defRPr>
            </a:pPr>
            <a:r>
              <a:t>What We're Asking For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011680"/>
            <a:ext cx="5486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16161"/>
                </a:solidFill>
              </a:defRPr>
            </a:pPr>
            <a:r>
              <a:t>WE'RE SEEKING: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• FUNDING: $71,000 (6-month pilot)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             $160,000 (12-month full program)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• RESEARCH PARTNERS: Academic institutions, think tanks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• STAKEHOLDER NETWORKS: Help recruit participants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• POLICY CONTEXTS: Real-world scenarios to test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4E79"/>
                </a:solidFill>
              </a:defRPr>
            </a:pPr>
            <a:r>
              <a:t>Invitation to Partnership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64008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16161"/>
                </a:solidFill>
              </a:defRPr>
            </a:pPr>
            <a:r>
              <a:t>"We've demonstrated that AI-led pluralistic deliberation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is technically feasible.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Now we need to test whether it's socially acceptable.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This research could transform how democracies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handle moral disagreement.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But we can't do this alone."</a:t>
            </a:r>
          </a:p>
          <a:p>
            <a:pPr algn="ctr">
              <a:defRPr sz="1600">
                <a:solidFill>
                  <a:srgbClr val="616161"/>
                </a:solidFill>
              </a:defRPr>
            </a:pPr>
          </a:p>
          <a:p>
            <a:pPr algn="ctr">
              <a:defRPr sz="1600">
                <a:solidFill>
                  <a:srgbClr val="616161"/>
                </a:solidFill>
              </a:defRPr>
            </a:pPr>
          </a:p>
          <a:p>
            <a:pPr algn="ctr">
              <a:defRPr sz="1600">
                <a:solidFill>
                  <a:srgbClr val="616161"/>
                </a:solidFill>
              </a:defRPr>
            </a:pPr>
            <a:r>
              <a:t>Let's build the future of democratic deliberation—together.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28600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1F4E79"/>
                </a:solidFill>
              </a:defRPr>
            </a:pPr>
            <a:r>
              <a:t>CONTACT:</a:t>
            </a:r>
          </a:p>
          <a:p>
            <a:pPr algn="ctr">
              <a:defRPr sz="1800">
                <a:solidFill>
                  <a:srgbClr val="1F4E79"/>
                </a:solidFill>
              </a:defRPr>
            </a:pPr>
          </a:p>
          <a:p>
            <a:pPr algn="ctr">
              <a:defRPr sz="1800">
                <a:solidFill>
                  <a:srgbClr val="1F4E79"/>
                </a:solidFill>
              </a:defRPr>
            </a:pPr>
            <a:r>
              <a:t>[Your Name]</a:t>
            </a:r>
          </a:p>
          <a:p>
            <a:pPr algn="ctr">
              <a:defRPr sz="1800">
                <a:solidFill>
                  <a:srgbClr val="1F4E79"/>
                </a:solidFill>
              </a:defRPr>
            </a:pPr>
            <a:r>
              <a:t>[Email]</a:t>
            </a:r>
          </a:p>
          <a:p>
            <a:pPr algn="ctr">
              <a:defRPr sz="1800">
                <a:solidFill>
                  <a:srgbClr val="1F4E79"/>
                </a:solidFill>
              </a:defRPr>
            </a:pPr>
            <a:r>
              <a:t>[Phone]</a:t>
            </a:r>
          </a:p>
          <a:p>
            <a:pPr algn="ctr">
              <a:defRPr sz="1800">
                <a:solidFill>
                  <a:srgbClr val="1F4E79"/>
                </a:solidFill>
              </a:defRPr>
            </a:pPr>
            <a:r>
              <a:t>[Project Website]</a:t>
            </a:r>
          </a:p>
          <a:p>
            <a:pPr algn="ctr">
              <a:defRPr sz="1800">
                <a:solidFill>
                  <a:srgbClr val="1F4E79"/>
                </a:solidFill>
              </a:defRPr>
            </a:pPr>
          </a:p>
          <a:p>
            <a:pPr algn="ctr">
              <a:defRPr sz="1800">
                <a:solidFill>
                  <a:srgbClr val="1F4E79"/>
                </a:solidFill>
              </a:defRPr>
            </a:pPr>
            <a:r>
              <a:t>Thank you for your time.</a:t>
            </a:r>
          </a:p>
          <a:p>
            <a:pPr algn="ctr">
              <a:defRPr sz="1800">
                <a:solidFill>
                  <a:srgbClr val="1F4E79"/>
                </a:solidFill>
              </a:defRPr>
            </a:pPr>
            <a: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